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4" r:id="rId4"/>
    <p:sldId id="265" r:id="rId5"/>
    <p:sldId id="262" r:id="rId6"/>
    <p:sldId id="257" r:id="rId7"/>
    <p:sldId id="258" r:id="rId8"/>
    <p:sldId id="259" r:id="rId9"/>
    <p:sldId id="263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15" autoAdjust="0"/>
  </p:normalViewPr>
  <p:slideViewPr>
    <p:cSldViewPr>
      <p:cViewPr>
        <p:scale>
          <a:sx n="66" d="100"/>
          <a:sy n="66" d="100"/>
        </p:scale>
        <p:origin x="-1008" y="-6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2C31-B92F-476E-998B-AA968296363C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FC05-9823-4C2F-96F5-52B21F89C3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2C31-B92F-476E-998B-AA968296363C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FC05-9823-4C2F-96F5-52B21F89C3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2C31-B92F-476E-998B-AA968296363C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FC05-9823-4C2F-96F5-52B21F89C3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2C31-B92F-476E-998B-AA968296363C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FC05-9823-4C2F-96F5-52B21F89C3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2C31-B92F-476E-998B-AA968296363C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FC05-9823-4C2F-96F5-52B21F89C3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2C31-B92F-476E-998B-AA968296363C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FC05-9823-4C2F-96F5-52B21F89C3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2C31-B92F-476E-998B-AA968296363C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FC05-9823-4C2F-96F5-52B21F89C3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2C31-B92F-476E-998B-AA968296363C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FC05-9823-4C2F-96F5-52B21F89C3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2C31-B92F-476E-998B-AA968296363C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FC05-9823-4C2F-96F5-52B21F89C3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2C31-B92F-476E-998B-AA968296363C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FC05-9823-4C2F-96F5-52B21F89C3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2C31-B92F-476E-998B-AA968296363C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CE6FC05-9823-4C2F-96F5-52B21F89C3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6522C31-B92F-476E-998B-AA968296363C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CE6FC05-9823-4C2F-96F5-52B21F89C33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\\192.168.1.5\users\Common\Community%20Building\Home%20Team\2016%20Homeless%20Youth%20Event\Hannah%20Everything.mp4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iehometeam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\\192.168.1.5\users\Common\Community%20Building\Home%20Team\2016%20Homeless%20Youth%20Event\Erin.mp4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000" dirty="0" smtClean="0">
                <a:solidFill>
                  <a:srgbClr val="222222"/>
                </a:solidFill>
                <a:latin typeface="Mistral"/>
                <a:ea typeface="Arial Unicode MS"/>
                <a:cs typeface="Times New Roman"/>
              </a:rPr>
              <a:t>Growing Up Homeless: Part Tw</a:t>
            </a:r>
            <a:r>
              <a:rPr lang="en-US" sz="6600" dirty="0" smtClean="0">
                <a:solidFill>
                  <a:srgbClr val="222222"/>
                </a:solidFill>
                <a:latin typeface="Mistral"/>
                <a:ea typeface="Arial Unicode MS"/>
                <a:cs typeface="Times New Roman"/>
              </a:rPr>
              <a:t>o</a:t>
            </a:r>
            <a:r>
              <a:rPr lang="en-US" sz="1400" dirty="0" smtClean="0">
                <a:solidFill>
                  <a:srgbClr val="000000"/>
                </a:solidFill>
                <a:latin typeface="Helvetica"/>
                <a:ea typeface="Arial Unicode MS"/>
                <a:cs typeface="Times New Roman"/>
              </a:rPr>
              <a:t/>
            </a:r>
            <a:br>
              <a:rPr lang="en-US" sz="1400" dirty="0" smtClean="0">
                <a:solidFill>
                  <a:srgbClr val="000000"/>
                </a:solidFill>
                <a:latin typeface="Helvetica"/>
                <a:ea typeface="Arial Unicode MS"/>
                <a:cs typeface="Times New Roman"/>
              </a:rPr>
            </a:br>
            <a:endParaRPr lang="en-US" dirty="0"/>
          </a:p>
        </p:txBody>
      </p:sp>
      <p:pic>
        <p:nvPicPr>
          <p:cNvPr id="4" name="Picture 3" descr="image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505200"/>
            <a:ext cx="4343400" cy="2133600"/>
          </a:xfrm>
          <a:prstGeom prst="rect">
            <a:avLst/>
          </a:prstGeom>
          <a:noFill/>
          <a:ln w="12700">
            <a:solidFill>
              <a:srgbClr val="000000"/>
            </a:solidFill>
            <a:miter lim="0"/>
            <a:headEnd/>
            <a:tailEnd/>
          </a:ln>
          <a:effectLst/>
        </p:spPr>
      </p:pic>
      <p:pic>
        <p:nvPicPr>
          <p:cNvPr id="5" name="Picture 4" descr="image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2895600"/>
            <a:ext cx="2454275" cy="2140585"/>
          </a:xfrm>
          <a:prstGeom prst="rect">
            <a:avLst/>
          </a:prstGeom>
          <a:noFill/>
          <a:ln w="12700">
            <a:solidFill>
              <a:srgbClr val="000000"/>
            </a:solidFill>
            <a:miter lim="0"/>
            <a:headEnd/>
            <a:tailEnd/>
          </a:ln>
          <a:effectLst/>
        </p:spPr>
      </p:pic>
      <p:pic>
        <p:nvPicPr>
          <p:cNvPr id="7" name="Picture 6" descr="H:\Common\Community Building\Home Team\Webpage\Home Team Logo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5105400"/>
            <a:ext cx="1371600" cy="150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Erie County Supports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Lana Rees, Director, Erie County Children and Youth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Hanna – Formerly Homeless Youth</a:t>
            </a:r>
            <a:endParaRPr lang="en-US" dirty="0"/>
          </a:p>
        </p:txBody>
      </p:sp>
      <p:pic>
        <p:nvPicPr>
          <p:cNvPr id="5" name="Hannah Everything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-152400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5219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9428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to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Join the Home Team Children and Youth Committee</a:t>
            </a:r>
          </a:p>
          <a:p>
            <a:r>
              <a:rPr lang="en-US" dirty="0" smtClean="0"/>
              <a:t>The next meeting will focus on best practice models and next steps for our community</a:t>
            </a:r>
          </a:p>
          <a:p>
            <a:r>
              <a:rPr lang="en-US" dirty="0" smtClean="0"/>
              <a:t>1:00 on February, 28 at site TBD. Please RSVP to lzmccormick@gmail.com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7346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Home Team Children and Youth Committee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Liz McCormick, Chair of Home Team Children and Youth Committee  / Past Chair of Erie Women’s Fund</a:t>
            </a:r>
          </a:p>
          <a:p>
            <a:r>
              <a:rPr lang="en-US" dirty="0" smtClean="0">
                <a:hlinkClick r:id="rId2"/>
              </a:rPr>
              <a:t>www.eriehometeam.org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04088"/>
            <a:ext cx="86868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McKinney Vento Homeless Assistance Act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-McKinney Vento Homeless Assistance Act was signed into Federal Law in 1987 and amended in 1990 to eliminate enrollment barriers</a:t>
            </a:r>
          </a:p>
          <a:p>
            <a:r>
              <a:rPr lang="en-US" dirty="0" smtClean="0">
                <a:latin typeface="+mj-lt"/>
              </a:rPr>
              <a:t>-Program exists to ensure that each child of an individual experiencing homelessness and each youth have equal access to the same free and appropriate public education including pre-school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Homeless Youth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Homeless children and youth means individuals who lack “fixed, regular and adequate” nighttime residence</a:t>
            </a:r>
          </a:p>
          <a:p>
            <a:pPr lvl="1"/>
            <a:r>
              <a:rPr lang="en-US" dirty="0" smtClean="0"/>
              <a:t>doubled up- sharing the housing of others</a:t>
            </a:r>
          </a:p>
          <a:p>
            <a:pPr lvl="1"/>
            <a:r>
              <a:rPr lang="en-US" dirty="0" smtClean="0"/>
              <a:t>living in motels or hotels</a:t>
            </a:r>
          </a:p>
          <a:p>
            <a:pPr lvl="1"/>
            <a:r>
              <a:rPr lang="en-US" dirty="0" smtClean="0"/>
              <a:t>living in camp grounds</a:t>
            </a:r>
          </a:p>
          <a:p>
            <a:pPr lvl="1"/>
            <a:r>
              <a:rPr lang="en-US" dirty="0" smtClean="0"/>
              <a:t>emergency or transition shelters</a:t>
            </a:r>
          </a:p>
          <a:p>
            <a:pPr lvl="1"/>
            <a:r>
              <a:rPr lang="en-US" dirty="0" smtClean="0"/>
              <a:t>living in cars, abandoned buildings</a:t>
            </a:r>
          </a:p>
          <a:p>
            <a:pPr lvl="1"/>
            <a:r>
              <a:rPr lang="en-US" dirty="0" smtClean="0"/>
              <a:t>Unaccompanied youth- not in the physical custody of legal parent or guardian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820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National Perspective on Homeless Youth</a:t>
            </a:r>
            <a:endParaRPr lang="en-US" sz="4000" dirty="0"/>
          </a:p>
        </p:txBody>
      </p:sp>
      <p:pic>
        <p:nvPicPr>
          <p:cNvPr id="6" name="Erin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-152400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6363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533400"/>
          <a:ext cx="8153400" cy="6096002"/>
        </p:xfrm>
        <a:graphic>
          <a:graphicData uri="http://schemas.openxmlformats.org/drawingml/2006/table">
            <a:tbl>
              <a:tblPr/>
              <a:tblGrid>
                <a:gridCol w="3962400"/>
                <a:gridCol w="1447800"/>
                <a:gridCol w="1447800"/>
                <a:gridCol w="1295400"/>
              </a:tblGrid>
              <a:tr h="52722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Calibri"/>
                          <a:cs typeface="Times New Roman"/>
                        </a:rPr>
                        <a:t>Erie County Homeless Youth: Birth -  High School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754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/>
                          <a:ea typeface="Calibri"/>
                          <a:cs typeface="Times New Roman"/>
                        </a:rPr>
                        <a:t>Age/Grade Category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2012-13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/>
                          <a:ea typeface="Calibri"/>
                          <a:cs typeface="Times New Roman"/>
                        </a:rPr>
                        <a:t>2013-14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/>
                          <a:ea typeface="Calibri"/>
                          <a:cs typeface="Times New Roman"/>
                        </a:rPr>
                        <a:t>2014-15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Birth to age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44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Ages 3 to 5 not enrolled in kindergarten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Pre-Kindergarten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4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Kindergarten to Grade 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400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554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460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Grades 6 to 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Grades 9 to 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199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197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Grade 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/>
                          <a:ea typeface="Calibri"/>
                          <a:cs typeface="Times New Roman"/>
                        </a:rPr>
                        <a:t>Total Children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/>
                          <a:ea typeface="Calibri"/>
                          <a:cs typeface="Times New Roman"/>
                        </a:rPr>
                        <a:t>917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/>
                          <a:ea typeface="Calibri"/>
                          <a:cs typeface="Times New Roman"/>
                        </a:rPr>
                        <a:t>1205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1236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066798"/>
          <a:ext cx="8534400" cy="5410204"/>
        </p:xfrm>
        <a:graphic>
          <a:graphicData uri="http://schemas.openxmlformats.org/drawingml/2006/table">
            <a:tbl>
              <a:tblPr/>
              <a:tblGrid>
                <a:gridCol w="2133600"/>
                <a:gridCol w="2133600"/>
                <a:gridCol w="2133600"/>
                <a:gridCol w="2133600"/>
              </a:tblGrid>
              <a:tr h="601134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Calibri"/>
                          <a:cs typeface="Times New Roman"/>
                        </a:rPr>
                        <a:t>Erie County Homeless Youth: Living Status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11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Category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/>
                          <a:ea typeface="Calibri"/>
                          <a:cs typeface="Times New Roman"/>
                        </a:rPr>
                        <a:t>2012-13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/>
                          <a:ea typeface="Calibri"/>
                          <a:cs typeface="Times New Roman"/>
                        </a:rPr>
                        <a:t>2013-14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/>
                          <a:ea typeface="Calibri"/>
                          <a:cs typeface="Times New Roman"/>
                        </a:rPr>
                        <a:t>2014-15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1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Doubled Up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401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472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463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Shelter/Transitional Housing/Awaiting Foster Care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440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675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707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1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Hotel/Motel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1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Unsheltered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1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/>
                          <a:ea typeface="Calibri"/>
                          <a:cs typeface="Times New Roman"/>
                        </a:rPr>
                        <a:t>Total Children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/>
                          <a:ea typeface="Calibri"/>
                          <a:cs typeface="Times New Roman"/>
                        </a:rPr>
                        <a:t>917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/>
                          <a:ea typeface="Calibri"/>
                          <a:cs typeface="Times New Roman"/>
                        </a:rPr>
                        <a:t>1205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1236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609600"/>
          <a:ext cx="8305800" cy="6025896"/>
        </p:xfrm>
        <a:graphic>
          <a:graphicData uri="http://schemas.openxmlformats.org/drawingml/2006/table">
            <a:tbl>
              <a:tblPr/>
              <a:tblGrid>
                <a:gridCol w="2209800"/>
                <a:gridCol w="1943100"/>
                <a:gridCol w="2076450"/>
                <a:gridCol w="2076450"/>
              </a:tblGrid>
              <a:tr h="7239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Calibri"/>
                          <a:cs typeface="Times New Roman"/>
                        </a:rPr>
                        <a:t>Erie County Homeless Youth: Unaccompanied Status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/>
                          <a:ea typeface="Calibri"/>
                          <a:cs typeface="Times New Roman"/>
                        </a:rPr>
                        <a:t>Status Category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/>
                          <a:ea typeface="Calibri"/>
                          <a:cs typeface="Times New Roman"/>
                        </a:rPr>
                        <a:t>2012-13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/>
                          <a:ea typeface="Calibri"/>
                          <a:cs typeface="Times New Roman"/>
                        </a:rPr>
                        <a:t>2013-14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/>
                          <a:ea typeface="Calibri"/>
                          <a:cs typeface="Times New Roman"/>
                        </a:rPr>
                        <a:t>2014-15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Unaccompanied youth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111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Accompanied youth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564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866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585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Unknown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234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210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540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/>
                          <a:ea typeface="Calibri"/>
                          <a:cs typeface="Times New Roman"/>
                        </a:rPr>
                        <a:t>Total Children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/>
                          <a:ea typeface="Calibri"/>
                          <a:cs typeface="Times New Roman"/>
                        </a:rPr>
                        <a:t>917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/>
                          <a:ea typeface="Calibri"/>
                          <a:cs typeface="Times New Roman"/>
                        </a:rPr>
                        <a:t>1205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/>
                          <a:ea typeface="Calibri"/>
                          <a:cs typeface="Times New Roman"/>
                        </a:rPr>
                        <a:t>1236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800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* The increase of unknown in 2014-15 is likely a result of increased reporting by agencies that do not collect or are not required to report unaccompanied youth status.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District Supports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Every school district has a point of contact called Homeless Liaison</a:t>
            </a:r>
          </a:p>
          <a:p>
            <a:r>
              <a:rPr lang="en-US" dirty="0" smtClean="0"/>
              <a:t>Liaison supports:</a:t>
            </a:r>
          </a:p>
          <a:p>
            <a:pPr lvl="1"/>
            <a:r>
              <a:rPr lang="en-US" dirty="0" smtClean="0"/>
              <a:t>reduce or eliminate barriers to students academics</a:t>
            </a:r>
          </a:p>
          <a:p>
            <a:pPr lvl="1"/>
            <a:r>
              <a:rPr lang="en-US" dirty="0" smtClean="0"/>
              <a:t>collaboration with community partners</a:t>
            </a:r>
          </a:p>
          <a:p>
            <a:pPr lvl="1"/>
            <a:r>
              <a:rPr lang="en-US" dirty="0" smtClean="0"/>
              <a:t>transportation</a:t>
            </a:r>
          </a:p>
          <a:p>
            <a:pPr lvl="1"/>
            <a:r>
              <a:rPr lang="en-US" dirty="0" smtClean="0"/>
              <a:t>assistance with enrollment</a:t>
            </a:r>
          </a:p>
          <a:p>
            <a:pPr lvl="1"/>
            <a:r>
              <a:rPr lang="en-US" dirty="0" smtClean="0"/>
              <a:t>school supplies</a:t>
            </a:r>
          </a:p>
          <a:p>
            <a:pPr lvl="1"/>
            <a:r>
              <a:rPr lang="en-US" dirty="0" smtClean="0"/>
              <a:t>uniforms</a:t>
            </a:r>
          </a:p>
          <a:p>
            <a:pPr lvl="1"/>
            <a:r>
              <a:rPr lang="en-US" dirty="0" smtClean="0"/>
              <a:t>book bags</a:t>
            </a:r>
          </a:p>
          <a:p>
            <a:pPr lvl="1"/>
            <a:r>
              <a:rPr lang="en-US" dirty="0" smtClean="0"/>
              <a:t>winter coats</a:t>
            </a:r>
          </a:p>
          <a:p>
            <a:pPr lvl="1"/>
            <a:r>
              <a:rPr lang="en-US" dirty="0" smtClean="0"/>
              <a:t>and act as an advocate for the students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1813</TotalTime>
  <Words>418</Words>
  <Application>Microsoft Office PowerPoint</Application>
  <PresentationFormat>On-screen Show (4:3)</PresentationFormat>
  <Paragraphs>119</Paragraphs>
  <Slides>12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Growing Up Homeless: Part Two </vt:lpstr>
      <vt:lpstr>Home Team Children and Youth Committee</vt:lpstr>
      <vt:lpstr>McKinney Vento Homeless Assistance Act </vt:lpstr>
      <vt:lpstr>Definition of Homeless Youth</vt:lpstr>
      <vt:lpstr>National Perspective on Homeless Youth</vt:lpstr>
      <vt:lpstr>Slide 6</vt:lpstr>
      <vt:lpstr>Slide 7</vt:lpstr>
      <vt:lpstr>Slide 8</vt:lpstr>
      <vt:lpstr>School District Supports</vt:lpstr>
      <vt:lpstr>Erie County Supports</vt:lpstr>
      <vt:lpstr>Hanna – Formerly Homeless Youth</vt:lpstr>
      <vt:lpstr>Call to Action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Growing Up Homeless: Part Two </dc:title>
  <dc:creator>jarusm</dc:creator>
  <cp:lastModifiedBy>jarusm</cp:lastModifiedBy>
  <cp:revision>158</cp:revision>
  <dcterms:created xsi:type="dcterms:W3CDTF">2016-11-23T14:36:00Z</dcterms:created>
  <dcterms:modified xsi:type="dcterms:W3CDTF">2016-12-05T13:33:20Z</dcterms:modified>
</cp:coreProperties>
</file>